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385" r:id="rId5"/>
    <p:sldId id="377" r:id="rId6"/>
    <p:sldId id="378" r:id="rId7"/>
    <p:sldId id="372" r:id="rId8"/>
    <p:sldId id="379" r:id="rId9"/>
    <p:sldId id="380" r:id="rId10"/>
    <p:sldId id="381" r:id="rId11"/>
    <p:sldId id="382" r:id="rId12"/>
    <p:sldId id="383" r:id="rId13"/>
    <p:sldId id="384" r:id="rId14"/>
    <p:sldId id="386" r:id="rId15"/>
    <p:sldId id="364" r:id="rId16"/>
    <p:sldId id="391" r:id="rId17"/>
    <p:sldId id="390" r:id="rId18"/>
    <p:sldId id="393" r:id="rId19"/>
    <p:sldId id="395" r:id="rId20"/>
    <p:sldId id="394" r:id="rId21"/>
    <p:sldId id="371" r:id="rId22"/>
    <p:sldId id="396" r:id="rId23"/>
    <p:sldId id="3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385"/>
            <p14:sldId id="377"/>
            <p14:sldId id="378"/>
            <p14:sldId id="372"/>
            <p14:sldId id="379"/>
            <p14:sldId id="380"/>
            <p14:sldId id="381"/>
            <p14:sldId id="382"/>
            <p14:sldId id="383"/>
            <p14:sldId id="384"/>
            <p14:sldId id="386"/>
            <p14:sldId id="364"/>
            <p14:sldId id="391"/>
            <p14:sldId id="390"/>
            <p14:sldId id="393"/>
            <p14:sldId id="395"/>
            <p14:sldId id="394"/>
            <p14:sldId id="371"/>
            <p14:sldId id="396"/>
            <p14:sldId id="392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255C-113F-9541-B7E4-3B487542E3D4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5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BD52-8379-EC87-2351-18ED05EE9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63B6F1-8195-7174-1D5A-156EC8592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Different sources of 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7C4DB-0523-E274-D515-87C1F2385169}"/>
              </a:ext>
            </a:extLst>
          </p:cNvPr>
          <p:cNvSpPr txBox="1"/>
          <p:nvPr/>
        </p:nvSpPr>
        <p:spPr>
          <a:xfrm>
            <a:off x="63512" y="1071967"/>
            <a:ext cx="320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operator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330A7-E178-14CA-BAD4-6E314FDE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416" y="2017362"/>
            <a:ext cx="6660396" cy="3670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28544-688F-C127-E1F3-62A09D57438F}"/>
              </a:ext>
            </a:extLst>
          </p:cNvPr>
          <p:cNvSpPr txBox="1"/>
          <p:nvPr/>
        </p:nvSpPr>
        <p:spPr>
          <a:xfrm>
            <a:off x="79010" y="2135195"/>
            <a:ext cx="5066426" cy="3358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Calibration of instruments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Measurement errors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Recording errors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Preparation of test materials</a:t>
            </a:r>
          </a:p>
          <a:p>
            <a:pPr marL="342900" indent="-342900">
              <a:lnSpc>
                <a:spcPct val="150000"/>
              </a:lnSpc>
              <a:spcAft>
                <a:spcPts val="1125"/>
              </a:spcAft>
              <a:buFont typeface="Wingdings" pitchFamily="2" charset="2"/>
              <a:buChar char="§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Operative procedures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3A45431-AF73-5A24-61C0-B971CD57011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0868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8FECB-5AF7-887A-179D-6F60CCBB6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12381C-E54E-3875-DB24-483CF58BE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Classification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9255C-2258-D001-EDD1-E1C00256CA55}"/>
              </a:ext>
            </a:extLst>
          </p:cNvPr>
          <p:cNvSpPr txBox="1"/>
          <p:nvPr/>
        </p:nvSpPr>
        <p:spPr>
          <a:xfrm>
            <a:off x="63512" y="1071967"/>
            <a:ext cx="3206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Fixed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75236-6DEB-F064-D276-948CA144198B}"/>
              </a:ext>
            </a:extLst>
          </p:cNvPr>
          <p:cNvSpPr txBox="1"/>
          <p:nvPr/>
        </p:nvSpPr>
        <p:spPr>
          <a:xfrm>
            <a:off x="79010" y="2135195"/>
            <a:ext cx="11978878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finite set of levels of a source (i.e. </a:t>
            </a:r>
            <a:r>
              <a:rPr lang="en-GB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statistical terms) that occur in the data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which are there because we are interested in them.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Fixed effects are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associated with an entire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3294B-BE02-6C79-1219-3600D0B0ADC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pic>
        <p:nvPicPr>
          <p:cNvPr id="10" name="Picture 9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E0D0FD7E-58CA-2A6F-BD23-FCCC32F07E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087194-28F8-5132-5A28-6287E5055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243174"/>
              </p:ext>
            </p:extLst>
          </p:nvPr>
        </p:nvGraphicFramePr>
        <p:xfrm>
          <a:off x="2004449" y="4917550"/>
          <a:ext cx="8128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71799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87656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1824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9011884"/>
                    </a:ext>
                  </a:extLst>
                </a:gridCol>
              </a:tblGrid>
              <a:tr h="237761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Treatment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Sex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Genotype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1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3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2CB6-F5B2-F44D-F01D-6D1856796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E91D8C-DD10-1CD0-F969-852631B9E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Classification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AB549-6D34-C7FE-680E-162832E616CB}"/>
              </a:ext>
            </a:extLst>
          </p:cNvPr>
          <p:cNvSpPr txBox="1"/>
          <p:nvPr/>
        </p:nvSpPr>
        <p:spPr>
          <a:xfrm>
            <a:off x="63512" y="1071967"/>
            <a:ext cx="3206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Random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516F1-AE8E-5553-6858-690E9CC2BE9F}"/>
              </a:ext>
            </a:extLst>
          </p:cNvPr>
          <p:cNvSpPr txBox="1"/>
          <p:nvPr/>
        </p:nvSpPr>
        <p:spPr>
          <a:xfrm>
            <a:off x="79010" y="2135195"/>
            <a:ext cx="120154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Effects attributable to a (usually) infinite set of levels of a source (i.e. </a:t>
            </a:r>
            <a:r>
              <a:rPr lang="en-GB" sz="24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of which only a </a:t>
            </a:r>
            <a:r>
              <a:rPr lang="en-GB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sample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are deemed to occur in the data. Random effects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are associated with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individual observational units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drawn at random from a population.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1F7D8-8CEE-5A36-1982-87005EE52F1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917AA2-6310-C5E3-6E6F-7EA5D1DED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039789"/>
              </p:ext>
            </p:extLst>
          </p:nvPr>
        </p:nvGraphicFramePr>
        <p:xfrm>
          <a:off x="2004449" y="5007998"/>
          <a:ext cx="8128000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71799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87656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11824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9011884"/>
                    </a:ext>
                  </a:extLst>
                </a:gridCol>
              </a:tblGrid>
              <a:tr h="237761"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Mouse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Litter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Batch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Place of residence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01633"/>
                  </a:ext>
                </a:extLst>
              </a:tr>
            </a:tbl>
          </a:graphicData>
        </a:graphic>
      </p:graphicFrame>
      <p:pic>
        <p:nvPicPr>
          <p:cNvPr id="6" name="Picture 5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B0C35478-C098-D3FD-6E6D-AC935F4856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9F34-FA1B-FB04-9BAC-BF921480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A29540-5042-1D72-7061-A38DBF290D56}"/>
              </a:ext>
            </a:extLst>
          </p:cNvPr>
          <p:cNvSpPr txBox="1"/>
          <p:nvPr/>
        </p:nvSpPr>
        <p:spPr>
          <a:xfrm>
            <a:off x="63512" y="1071967"/>
            <a:ext cx="58319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Unpredictable effect (i.e. </a:t>
            </a:r>
            <a:r>
              <a:rPr lang="en-US" sz="3000" b="1" i="1" dirty="0"/>
              <a:t>error</a:t>
            </a:r>
            <a:r>
              <a:rPr lang="en-US" sz="30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EC3AA-7FD8-34BD-24D8-ADCFA2B5E468}"/>
              </a:ext>
            </a:extLst>
          </p:cNvPr>
          <p:cNvSpPr txBox="1"/>
          <p:nvPr/>
        </p:nvSpPr>
        <p:spPr>
          <a:xfrm>
            <a:off x="79010" y="1793819"/>
            <a:ext cx="12015454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125"/>
              </a:spcAft>
            </a:pPr>
            <a:r>
              <a:rPr lang="en-GB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Unpredictable</a:t>
            </a:r>
            <a:r>
              <a:rPr lang="en-GB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effect attributable to “hidden” sources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whose consequence is the deviation of the observed value from the “true value” (i.e. parameter) of the population or the individual observational unit.</a:t>
            </a:r>
            <a:endParaRPr lang="en-GB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E6F98-93C5-0150-3195-6E22117392F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5679E-8A3D-73CD-3126-B0E1B068C2F0}"/>
              </a:ext>
            </a:extLst>
          </p:cNvPr>
          <p:cNvSpPr txBox="1"/>
          <p:nvPr/>
        </p:nvSpPr>
        <p:spPr>
          <a:xfrm>
            <a:off x="1889760" y="3810261"/>
            <a:ext cx="6181344" cy="257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dirty="0"/>
              <a:t>At any given combination of </a:t>
            </a:r>
            <a:r>
              <a:rPr lang="en-US" dirty="0">
                <a:solidFill>
                  <a:srgbClr val="FF0000"/>
                </a:solidFill>
              </a:rPr>
              <a:t>age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gender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height, smoking status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place of residence</a:t>
            </a:r>
            <a:r>
              <a:rPr lang="en-US" dirty="0"/>
              <a:t>, many different values of FEV (lung capacity) could be recorded, and so produce a distribution of recorded FEV values. At this given combination of </a:t>
            </a:r>
            <a:r>
              <a:rPr lang="en-US" dirty="0">
                <a:solidFill>
                  <a:srgbClr val="FF0000"/>
                </a:solidFill>
              </a:rPr>
              <a:t>age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gender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height, smoking status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place of residence</a:t>
            </a:r>
            <a:r>
              <a:rPr lang="en-US" dirty="0"/>
              <a:t>, the distribution of FEV values has a unique mean FEV (“the true value”).</a:t>
            </a:r>
          </a:p>
        </p:txBody>
      </p:sp>
      <p:pic>
        <p:nvPicPr>
          <p:cNvPr id="11" name="Picture 10" descr="A graph with red blue and green lines&#10;&#10;AI-generated content may be incorrect.">
            <a:extLst>
              <a:ext uri="{FF2B5EF4-FFF2-40B4-BE49-F238E27FC236}">
                <a16:creationId xmlns:a16="http://schemas.microsoft.com/office/drawing/2014/main" id="{409458E6-B6FA-5CF2-BCFE-6E95738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59" y="3652679"/>
            <a:ext cx="3353183" cy="319994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672AE97-A70B-AF39-E9B0-8CD5849DED51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 b="1">
                <a:latin typeface="+mj-lt"/>
              </a:rPr>
              <a:t>Classification of effects</a:t>
            </a:r>
            <a:endParaRPr lang="en-US" sz="4000" b="1" dirty="0">
              <a:latin typeface="+mj-lt"/>
            </a:endParaRPr>
          </a:p>
        </p:txBody>
      </p:sp>
      <p:pic>
        <p:nvPicPr>
          <p:cNvPr id="15" name="Picture 14" descr="A blue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A6D1BBBE-E674-1127-1528-3C39F2BBF0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45" y="4318736"/>
            <a:ext cx="1816128" cy="181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66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8E6A2-B740-A288-8236-0015EE704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D3C0-F218-0DD7-373C-B47ED41F1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9EB5-29D9-A2F1-7EBF-790EEF64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016" y="2269950"/>
            <a:ext cx="2397873" cy="1116189"/>
          </a:xfrm>
        </p:spPr>
        <p:txBody>
          <a:bodyPr/>
          <a:lstStyle/>
          <a:p>
            <a:pPr algn="ctr"/>
            <a:r>
              <a:rPr lang="en-US" dirty="0"/>
              <a:t>Regression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EC6C6-8F0A-AE08-591B-19CC762B355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9.15-9.30 am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861705-1E2E-8601-EA22-BE92A825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" y="1228718"/>
            <a:ext cx="6908390" cy="43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1308-3CFF-EDC4-FDB1-03269734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B96806-6B7B-C20F-8A1C-172138C09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BE912-5598-DB22-1C34-415C6C5A9C93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15</a:t>
            </a:fld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DAC1B-053D-2A16-8588-BEF517F54130}"/>
              </a:ext>
            </a:extLst>
          </p:cNvPr>
          <p:cNvSpPr txBox="1"/>
          <p:nvPr/>
        </p:nvSpPr>
        <p:spPr>
          <a:xfrm>
            <a:off x="133349" y="1101256"/>
            <a:ext cx="1189672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regression model describes mathematically the population distribution of the </a:t>
            </a:r>
            <a:r>
              <a:rPr lang="en-US" sz="2400" b="1" dirty="0"/>
              <a:t>response</a:t>
            </a:r>
            <a:r>
              <a:rPr lang="en-US" sz="2400" dirty="0"/>
              <a:t> (e.g. FEV distribution in UK) as a function of </a:t>
            </a:r>
            <a:r>
              <a:rPr lang="en-US" sz="2400" b="1" dirty="0">
                <a:solidFill>
                  <a:srgbClr val="FF0000"/>
                </a:solidFill>
              </a:rPr>
              <a:t>fixed effects </a:t>
            </a:r>
            <a:r>
              <a:rPr lang="en-US" sz="2400" dirty="0"/>
              <a:t>(e.g. age, gender, height, smoking status), </a:t>
            </a:r>
            <a:r>
              <a:rPr lang="en-US" sz="2400" b="1" dirty="0">
                <a:solidFill>
                  <a:srgbClr val="00B050"/>
                </a:solidFill>
              </a:rPr>
              <a:t>random effects </a:t>
            </a:r>
            <a:r>
              <a:rPr lang="en-US" sz="2400" dirty="0"/>
              <a:t>(e.g. place of residence) and </a:t>
            </a:r>
            <a:r>
              <a:rPr lang="en-US" sz="2400" b="1" i="1" dirty="0"/>
              <a:t>error</a:t>
            </a:r>
            <a:r>
              <a:rPr lang="en-US" sz="2400" dirty="0"/>
              <a:t>.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39C18-8933-A6E1-56B5-F0E183E14AD2}"/>
              </a:ext>
            </a:extLst>
          </p:cNvPr>
          <p:cNvSpPr txBox="1"/>
          <p:nvPr/>
        </p:nvSpPr>
        <p:spPr>
          <a:xfrm>
            <a:off x="2257556" y="3363013"/>
            <a:ext cx="7947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Y</a:t>
            </a:r>
            <a:r>
              <a:rPr lang="en-US" sz="4000" baseline="-25000" dirty="0"/>
              <a:t>i</a:t>
            </a:r>
            <a:r>
              <a:rPr lang="en-US" sz="4000" dirty="0"/>
              <a:t> =  f(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1,i</a:t>
            </a:r>
            <a:r>
              <a:rPr lang="en-GB" sz="4000" dirty="0">
                <a:cs typeface="Arial" panose="020B0604020202020204" pitchFamily="34" charset="0"/>
              </a:rPr>
              <a:t>,..,</a:t>
            </a:r>
            <a:r>
              <a:rPr lang="en-GB" sz="4000" b="0" i="0" dirty="0">
                <a:solidFill>
                  <a:srgbClr val="FF000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FF0000"/>
                </a:solidFill>
                <a:cs typeface="Arial" panose="020B0604020202020204" pitchFamily="34" charset="0"/>
              </a:rPr>
              <a:t>n,i</a:t>
            </a:r>
            <a:r>
              <a:rPr lang="en-US" sz="4000" b="0" i="0" dirty="0">
                <a:solidFill>
                  <a:schemeClr val="tx1"/>
                </a:solidFill>
                <a:cs typeface="Arial" panose="020B0604020202020204" pitchFamily="34" charset="0"/>
              </a:rPr>
              <a:t>; </a:t>
            </a:r>
            <a:r>
              <a:rPr lang="en-GB" sz="4000" b="0" i="0" dirty="0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>
                <a:solidFill>
                  <a:srgbClr val="00B050"/>
                </a:solidFill>
                <a:cs typeface="Arial" panose="020B0604020202020204" pitchFamily="34" charset="0"/>
              </a:rPr>
              <a:t>n+1,i</a:t>
            </a:r>
            <a:r>
              <a:rPr lang="en-GB" sz="4000" dirty="0">
                <a:cs typeface="Arial" panose="020B0604020202020204" pitchFamily="34" charset="0"/>
              </a:rPr>
              <a:t>,…,</a:t>
            </a:r>
            <a:r>
              <a:rPr lang="en-GB" sz="4000" b="1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GB" sz="4000" b="0" i="0" dirty="0" err="1">
                <a:solidFill>
                  <a:srgbClr val="00B050"/>
                </a:solidFill>
                <a:cs typeface="Arial" panose="020B0604020202020204" pitchFamily="34" charset="0"/>
              </a:rPr>
              <a:t>x</a:t>
            </a:r>
            <a:r>
              <a:rPr lang="en-GB" sz="4000" baseline="-25000" dirty="0" err="1">
                <a:solidFill>
                  <a:srgbClr val="00B050"/>
                </a:solidFill>
                <a:cs typeface="Arial" panose="020B0604020202020204" pitchFamily="34" charset="0"/>
              </a:rPr>
              <a:t>n+k,i</a:t>
            </a:r>
            <a:r>
              <a:rPr lang="en-GB" sz="4000" dirty="0">
                <a:cs typeface="Arial" panose="020B0604020202020204" pitchFamily="34" charset="0"/>
              </a:rPr>
              <a:t>;</a:t>
            </a:r>
            <a:r>
              <a:rPr lang="en-GB" sz="4000" baseline="-25000" dirty="0">
                <a:cs typeface="Arial" panose="020B0604020202020204" pitchFamily="34" charset="0"/>
              </a:rPr>
              <a:t> </a:t>
            </a:r>
            <a:r>
              <a:rPr lang="en-GB" sz="4000" dirty="0">
                <a:cs typeface="Arial" panose="020B0604020202020204" pitchFamily="34" charset="0"/>
              </a:rPr>
              <a:t>𝜺</a:t>
            </a:r>
            <a:r>
              <a:rPr lang="en-GB" sz="4000" baseline="-25000" dirty="0" err="1">
                <a:cs typeface="Arial" panose="020B0604020202020204" pitchFamily="34" charset="0"/>
              </a:rPr>
              <a:t>i</a:t>
            </a:r>
            <a:r>
              <a:rPr lang="en-GB" sz="4000" dirty="0">
                <a:cs typeface="Arial" panose="020B0604020202020204" pitchFamily="34" charset="0"/>
              </a:rPr>
              <a:t>)</a:t>
            </a:r>
            <a:endParaRPr lang="en-GB" sz="4000" b="0" i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6C352-F73C-4FCD-54CC-9A45F3A6DAC5}"/>
              </a:ext>
            </a:extLst>
          </p:cNvPr>
          <p:cNvSpPr txBox="1"/>
          <p:nvPr/>
        </p:nvSpPr>
        <p:spPr>
          <a:xfrm>
            <a:off x="2318196" y="4145600"/>
            <a:ext cx="534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/>
              <a:t>i</a:t>
            </a:r>
            <a:r>
              <a:rPr lang="en-US" dirty="0"/>
              <a:t> is the observational unit of the population.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7553CB-CD1B-6452-99EC-B3DC62E941F4}"/>
              </a:ext>
            </a:extLst>
          </p:cNvPr>
          <p:cNvSpPr txBox="1"/>
          <p:nvPr/>
        </p:nvSpPr>
        <p:spPr>
          <a:xfrm>
            <a:off x="3730432" y="5135120"/>
            <a:ext cx="814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Hi, my name is Mark Brown. I am </a:t>
            </a:r>
            <a:r>
              <a:rPr lang="en-US" sz="2400" dirty="0">
                <a:solidFill>
                  <a:srgbClr val="FF0000"/>
                </a:solidFill>
              </a:rPr>
              <a:t>35 years old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male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1.75 meters tall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ex-smoker</a:t>
            </a:r>
            <a:r>
              <a:rPr lang="en-US" sz="2400" dirty="0"/>
              <a:t>. I live in </a:t>
            </a:r>
            <a:r>
              <a:rPr lang="en-US" sz="2400" dirty="0">
                <a:solidFill>
                  <a:srgbClr val="00B050"/>
                </a:solidFill>
              </a:rPr>
              <a:t>Cambridge</a:t>
            </a:r>
            <a:r>
              <a:rPr lang="en-US" sz="2400" dirty="0"/>
              <a:t>, UK. </a:t>
            </a:r>
            <a:r>
              <a:rPr lang="en-US" sz="2400" b="1" i="1" dirty="0"/>
              <a:t>This morning</a:t>
            </a:r>
            <a:r>
              <a:rPr lang="en-US" sz="2400" b="1" dirty="0"/>
              <a:t> </a:t>
            </a:r>
            <a:r>
              <a:rPr lang="en-US" sz="2400" dirty="0"/>
              <a:t>my FEV is </a:t>
            </a:r>
            <a:r>
              <a:rPr lang="en-GB" sz="2400" dirty="0"/>
              <a:t>4.73 </a:t>
            </a:r>
            <a:r>
              <a:rPr lang="en-GB" sz="2400" dirty="0" err="1"/>
              <a:t>liters</a:t>
            </a:r>
            <a:r>
              <a:rPr lang="en-GB" sz="2400" dirty="0"/>
              <a:t> in 1 second.</a:t>
            </a:r>
            <a:endParaRPr lang="en-US" sz="2400" dirty="0"/>
          </a:p>
        </p:txBody>
      </p:sp>
      <p:pic>
        <p:nvPicPr>
          <p:cNvPr id="18" name="Picture 1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7AD0779-4350-E8D3-DF37-70D07EBA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348" y="4842966"/>
            <a:ext cx="1574084" cy="15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0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AF54-D0DF-1855-CE23-DD1AFABF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36E033-C86B-9610-0FBF-FB523D2CD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Definition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0C614-F315-6DBD-61DA-BDFC59C932A3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16</a:t>
            </a:fld>
            <a:endParaRPr lang="en-US" sz="14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548E49B-C91A-997F-E62C-6EF4210B6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21208"/>
              </p:ext>
            </p:extLst>
          </p:nvPr>
        </p:nvGraphicFramePr>
        <p:xfrm>
          <a:off x="220635" y="1869462"/>
          <a:ext cx="11815762" cy="32791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529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4121699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2535113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701382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  <a:gridCol w="2375039">
                  <a:extLst>
                    <a:ext uri="{9D8B030D-6E8A-4147-A177-3AD203B41FA5}">
                      <a16:colId xmlns:a16="http://schemas.microsoft.com/office/drawing/2014/main" val="963533206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describes the relationship between the predictors and the population parameter of interest (e.g. mean)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 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,..,x</a:t>
                      </a:r>
                      <a:r>
                        <a:rPr lang="en-GB" sz="16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could be </a:t>
                      </a:r>
                      <a:r>
                        <a:rPr lang="en-GB" sz="1600" b="1" i="0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fixed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GB" sz="1600" b="1" i="0" baseline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6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predictors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i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4233"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describes the properties of </a:t>
                      </a:r>
                      <a:r>
                        <a:rPr lang="en-GB" sz="1900" b="1" i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GB" sz="1900" b="1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variance is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8F4A836-6C35-D2D5-7527-0721F3214A9B}"/>
              </a:ext>
            </a:extLst>
          </p:cNvPr>
          <p:cNvSpPr txBox="1"/>
          <p:nvPr/>
        </p:nvSpPr>
        <p:spPr>
          <a:xfrm>
            <a:off x="180153" y="1110685"/>
            <a:ext cx="1189672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Every statistical regression model consists of two components.</a:t>
            </a:r>
          </a:p>
        </p:txBody>
      </p:sp>
    </p:spTree>
    <p:extLst>
      <p:ext uri="{BB962C8B-B14F-4D97-AF65-F5344CB8AC3E}">
        <p14:creationId xmlns:p14="http://schemas.microsoft.com/office/powerpoint/2010/main" val="50545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20DA8-060F-1074-FC8B-2C738FE9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94A28-1F4F-F540-2A6C-B7CE5C187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Examples of regression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3C89C-D483-D8EA-84F7-DD8B7A0DF775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17</a:t>
            </a:fld>
            <a:endParaRPr lang="en-US" sz="14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788597A-0BF1-DDDD-7C53-AF2767AF0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35078"/>
              </p:ext>
            </p:extLst>
          </p:nvPr>
        </p:nvGraphicFramePr>
        <p:xfrm>
          <a:off x="203534" y="1209009"/>
          <a:ext cx="11784932" cy="468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003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1756610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6737685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2146634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</a:tblGrid>
              <a:tr h="493362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637269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 (Y)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8397">
                <a:tc vMerge="1">
                  <a:txBody>
                    <a:bodyPr/>
                    <a:lstStyle/>
                    <a:p>
                      <a:pPr algn="l"/>
                      <a:endParaRPr lang="en-GB" sz="1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 and error are normally distributed. Error variance is constant.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31225"/>
                  </a:ext>
                </a:extLst>
              </a:tr>
              <a:tr h="637269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[𝝁 (Y)]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6372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 effects and error are log-normal distributed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888702"/>
                  </a:ext>
                </a:extLst>
              </a:tr>
              <a:tr h="612088">
                <a:tc rowSpan="3"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(Y) =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exp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GB" sz="1900" b="0" i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+… + exp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(𝜷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GB" sz="1900" b="0" i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355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Random effects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691881"/>
                  </a:ext>
                </a:extLst>
              </a:tr>
              <a:tr h="53553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GB" sz="1900" b="0" i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exponentially distributed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854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C53B6D-89A5-AA69-F88A-1D014F13261A}"/>
              </a:ext>
            </a:extLst>
          </p:cNvPr>
          <p:cNvSpPr txBox="1"/>
          <p:nvPr/>
        </p:nvSpPr>
        <p:spPr>
          <a:xfrm>
            <a:off x="203534" y="6124423"/>
            <a:ext cx="11709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Legend:</a:t>
            </a:r>
            <a:r>
              <a:rPr lang="en-US" dirty="0"/>
              <a:t> Y = response; x</a:t>
            </a:r>
            <a:r>
              <a:rPr lang="en-US" baseline="-25000" dirty="0"/>
              <a:t>1</a:t>
            </a:r>
            <a:r>
              <a:rPr lang="en-US" dirty="0"/>
              <a:t>,…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fixed and random effects; exp = exponential function; 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𝜷</a:t>
            </a:r>
            <a:r>
              <a:rPr lang="en-GB" sz="1800" b="0" i="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GB" sz="18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GB" sz="1800" b="0" i="0" dirty="0">
                <a:solidFill>
                  <a:schemeClr val="tx1"/>
                </a:solidFill>
                <a:cs typeface="Arial" panose="020B0604020202020204" pitchFamily="34" charset="0"/>
              </a:rPr>
              <a:t>coefficients (i.e. parameters) of the regression model</a:t>
            </a:r>
            <a:r>
              <a:rPr lang="en-US" dirty="0"/>
              <a:t> to estimate</a:t>
            </a:r>
          </a:p>
        </p:txBody>
      </p:sp>
    </p:spTree>
    <p:extLst>
      <p:ext uri="{BB962C8B-B14F-4D97-AF65-F5344CB8AC3E}">
        <p14:creationId xmlns:p14="http://schemas.microsoft.com/office/powerpoint/2010/main" val="206175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7F53-A03D-86F0-14C3-66853DBF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C71A78-F7C8-5375-C875-C8DE6D322601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atin typeface="+mj-lt"/>
              </a:rPr>
              <a:t>Assumptions of linear regression models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B4B2A91F-0D28-3949-CC48-B6F635B50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98122"/>
              </p:ext>
            </p:extLst>
          </p:nvPr>
        </p:nvGraphicFramePr>
        <p:xfrm>
          <a:off x="185738" y="1479817"/>
          <a:ext cx="11815762" cy="350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022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2060448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5657088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  <a:gridCol w="2394204">
                  <a:extLst>
                    <a:ext uri="{9D8B030D-6E8A-4147-A177-3AD203B41FA5}">
                      <a16:colId xmlns:a16="http://schemas.microsoft.com/office/drawing/2014/main" val="2492279057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Assumption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GB" sz="2000" b="1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Systematic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mean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are interested to describe the population mean</a:t>
                      </a: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𝝁</a:t>
                      </a:r>
                      <a:endParaRPr lang="en-GB" sz="1900" b="0" i="0" baseline="-25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pPr algn="l"/>
                      <a:endParaRPr lang="en-GB" sz="18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coefficients are assumed to combine the effects of the predictors linearly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+… + 𝜷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en-GB" sz="1900" b="0" i="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6631225"/>
                  </a:ext>
                </a:extLst>
              </a:tr>
              <a:tr h="594233">
                <a:tc rowSpan="3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components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effects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They are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35571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is normally distributed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 (0, 𝝈</a:t>
                      </a:r>
                      <a:r>
                        <a:rPr lang="en-GB" sz="1900" b="0" i="0" kern="1200" baseline="-25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956206"/>
                  </a:ext>
                </a:extLst>
              </a:tr>
              <a:tr h="594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GB" sz="19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variance is constant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𝝈</a:t>
                      </a:r>
                      <a:r>
                        <a:rPr lang="en-GB" sz="1900" b="0" i="0" kern="120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sz="1900" b="0" i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= constant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11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A8C77-C35C-E78C-2260-BD30A101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B34285A-DDED-A506-1472-DB1FA89FEA6E}"/>
              </a:ext>
            </a:extLst>
          </p:cNvPr>
          <p:cNvSpPr txBox="1">
            <a:spLocks/>
          </p:cNvSpPr>
          <p:nvPr/>
        </p:nvSpPr>
        <p:spPr>
          <a:xfrm>
            <a:off x="32516" y="16648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latin typeface="+mj-lt"/>
              </a:rPr>
              <a:t>Linear fixed-effects and mixed-effects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B62C3-1E21-0501-B3D0-4A6777EA8B9C}"/>
              </a:ext>
            </a:extLst>
          </p:cNvPr>
          <p:cNvSpPr txBox="1"/>
          <p:nvPr/>
        </p:nvSpPr>
        <p:spPr>
          <a:xfrm>
            <a:off x="288756" y="1648330"/>
            <a:ext cx="86988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 linear model that incorporate only fixed effects is called linear fixed-effects model (or merely </a:t>
            </a:r>
            <a:r>
              <a:rPr lang="en-US" sz="2600" b="1" dirty="0"/>
              <a:t>linear model</a:t>
            </a:r>
            <a:r>
              <a:rPr lang="en-US" sz="26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B6390-B177-DCD5-E345-3190CF443F13}"/>
              </a:ext>
            </a:extLst>
          </p:cNvPr>
          <p:cNvSpPr txBox="1"/>
          <p:nvPr/>
        </p:nvSpPr>
        <p:spPr>
          <a:xfrm>
            <a:off x="324853" y="3797970"/>
            <a:ext cx="105516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 linear model that incorporate both fixed and random effects is called </a:t>
            </a:r>
            <a:r>
              <a:rPr lang="en-US" sz="2600" b="1" dirty="0"/>
              <a:t>linear mixed-effects model</a:t>
            </a:r>
          </a:p>
        </p:txBody>
      </p:sp>
    </p:spTree>
    <p:extLst>
      <p:ext uri="{BB962C8B-B14F-4D97-AF65-F5344CB8AC3E}">
        <p14:creationId xmlns:p14="http://schemas.microsoft.com/office/powerpoint/2010/main" val="151507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B53732EA-FABD-0651-496A-7FA7413D0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0DD47-656E-69F3-DD5A-67D845697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677C4-BCFE-2FA8-1053-EDFFCB0E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31496-4383-D14D-A9BD-0FA18C796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F026CF-5451-E147-A0D7-3E353FF6C83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63AACF-E45F-848E-B8E4-5311783E080F}"/>
              </a:ext>
            </a:extLst>
          </p:cNvPr>
          <p:cNvSpPr txBox="1"/>
          <p:nvPr/>
        </p:nvSpPr>
        <p:spPr>
          <a:xfrm>
            <a:off x="44119" y="2699787"/>
            <a:ext cx="7099631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</a:t>
            </a:r>
            <a:r>
              <a:rPr lang="en-US" sz="2300" dirty="0" err="1"/>
              <a:t>IntroductionToStats</a:t>
            </a:r>
            <a:r>
              <a:rPr lang="en-US" sz="2300" dirty="0"/>
              <a:t>/</a:t>
            </a:r>
            <a:r>
              <a:rPr lang="en-US" sz="2300" dirty="0" err="1"/>
              <a:t>practical.html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2683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CE6F6-4CDB-31ED-203C-E7CB4B40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playing pool with cue stick&#10;&#10;AI-generated content may be incorrect.">
            <a:extLst>
              <a:ext uri="{FF2B5EF4-FFF2-40B4-BE49-F238E27FC236}">
                <a16:creationId xmlns:a16="http://schemas.microsoft.com/office/drawing/2014/main" id="{B984CD16-DFD3-2E27-E3B0-A016EAB29B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1647" r="11647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BF7EE-8C49-FC5D-96E6-550E76FAE7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EC0E30-7745-D092-0ECF-E3CDD3278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048" y="2395877"/>
            <a:ext cx="2397873" cy="569080"/>
          </a:xfrm>
        </p:spPr>
        <p:txBody>
          <a:bodyPr/>
          <a:lstStyle/>
          <a:p>
            <a:pPr algn="ctr"/>
            <a:r>
              <a:rPr lang="en-US" sz="3600" dirty="0"/>
              <a:t>Effects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B9D9C-EB6E-E47C-E796-3486F93AA46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9.00 -09.15 am</a:t>
            </a:r>
          </a:p>
        </p:txBody>
      </p:sp>
    </p:spTree>
    <p:extLst>
      <p:ext uri="{BB962C8B-B14F-4D97-AF65-F5344CB8AC3E}">
        <p14:creationId xmlns:p14="http://schemas.microsoft.com/office/powerpoint/2010/main" val="59657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Definition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3868-F598-49FE-B487-9B1C51FF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06" y="996950"/>
            <a:ext cx="7748713" cy="32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627409-9864-0159-79AB-E498F2DC2815}"/>
              </a:ext>
            </a:extLst>
          </p:cNvPr>
          <p:cNvSpPr txBox="1"/>
          <p:nvPr/>
        </p:nvSpPr>
        <p:spPr>
          <a:xfrm>
            <a:off x="2355502" y="4185035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C48B-D4C5-436A-4363-FA227DB5AF02}"/>
              </a:ext>
            </a:extLst>
          </p:cNvPr>
          <p:cNvSpPr txBox="1"/>
          <p:nvPr/>
        </p:nvSpPr>
        <p:spPr>
          <a:xfrm>
            <a:off x="112177" y="4818748"/>
            <a:ext cx="12019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 unit exhibits a 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response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 is observed some time after </a:t>
            </a:r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exposure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538B61-E978-0D20-98C7-7410C6A12C7D}"/>
              </a:ext>
            </a:extLst>
          </p:cNvPr>
          <p:cNvSpPr txBox="1"/>
          <p:nvPr/>
        </p:nvSpPr>
        <p:spPr>
          <a:xfrm>
            <a:off x="103107" y="5511328"/>
            <a:ext cx="119390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Definition of “no effect”: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each unit would exhibit the same value of the response whether assigned to exposure or not. If changing the exposure assigned to a unit changed the unit’s response then the exposure has at least some effect.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0CE04-D86D-6FC1-81E8-BFF66006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A8737D-999C-8233-819D-CA756074B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Examples of effects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670E1-22C8-C20B-6069-70463D592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9EE469-CF17-CEFF-9563-F2C83161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48" y="964086"/>
            <a:ext cx="7748716" cy="327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E5062-103C-CAD3-26DD-8EB5FFDF5A6E}"/>
              </a:ext>
            </a:extLst>
          </p:cNvPr>
          <p:cNvSpPr txBox="1"/>
          <p:nvPr/>
        </p:nvSpPr>
        <p:spPr>
          <a:xfrm>
            <a:off x="2324508" y="4185033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69DF7-081E-1A2B-8A9F-629D901BAFEC}"/>
              </a:ext>
            </a:extLst>
          </p:cNvPr>
          <p:cNvSpPr txBox="1"/>
          <p:nvPr/>
        </p:nvSpPr>
        <p:spPr>
          <a:xfrm>
            <a:off x="69745" y="4813537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metastases in the treated group: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F5BBF-C6B1-0493-5E10-192F5E496AA8}"/>
              </a:ext>
            </a:extLst>
          </p:cNvPr>
          <p:cNvSpPr txBox="1"/>
          <p:nvPr/>
        </p:nvSpPr>
        <p:spPr>
          <a:xfrm>
            <a:off x="85243" y="5350359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vehicle: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6DC1CB-4258-017B-3DBE-BDBC28980FB7}"/>
              </a:ext>
            </a:extLst>
          </p:cNvPr>
          <p:cNvSpPr txBox="1"/>
          <p:nvPr/>
        </p:nvSpPr>
        <p:spPr>
          <a:xfrm>
            <a:off x="650926" y="6312370"/>
            <a:ext cx="10988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is understandable, easily detectable and 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33EB4-3A7A-ECBB-CA0C-4CA988F6122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913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0D4F9-4378-DA71-15AF-54362870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8B3E26-C237-44C3-BC62-E3990B26B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Examples of effects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57F84-AA57-3C2B-DE0F-BC5B73C3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291AA-9537-9E9A-ED64-BFC78232B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24" y="974955"/>
            <a:ext cx="7805038" cy="327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FF5F6-AA4F-9D74-B5D3-48818D983058}"/>
              </a:ext>
            </a:extLst>
          </p:cNvPr>
          <p:cNvSpPr txBox="1"/>
          <p:nvPr/>
        </p:nvSpPr>
        <p:spPr>
          <a:xfrm>
            <a:off x="92993" y="6302359"/>
            <a:ext cx="119735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is understandable, detectable with sufficient units and 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9D9B-721B-7BC0-6083-E12CFC1047F6}"/>
              </a:ext>
            </a:extLst>
          </p:cNvPr>
          <p:cNvSpPr txBox="1"/>
          <p:nvPr/>
        </p:nvSpPr>
        <p:spPr>
          <a:xfrm>
            <a:off x="2154027" y="4216030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5245E0-E256-57AF-67C5-4FDFB27FFB4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85A9784C-98DC-3C84-E152-A15088B63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85308"/>
              </p:ext>
            </p:extLst>
          </p:nvPr>
        </p:nvGraphicFramePr>
        <p:xfrm>
          <a:off x="2996220" y="4711231"/>
          <a:ext cx="6264592" cy="149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389">
                  <a:extLst>
                    <a:ext uri="{9D8B030D-6E8A-4147-A177-3AD203B41FA5}">
                      <a16:colId xmlns:a16="http://schemas.microsoft.com/office/drawing/2014/main" val="4076039225"/>
                    </a:ext>
                  </a:extLst>
                </a:gridCol>
                <a:gridCol w="1720516">
                  <a:extLst>
                    <a:ext uri="{9D8B030D-6E8A-4147-A177-3AD203B41FA5}">
                      <a16:colId xmlns:a16="http://schemas.microsoft.com/office/drawing/2014/main" val="3939779186"/>
                    </a:ext>
                  </a:extLst>
                </a:gridCol>
                <a:gridCol w="1728687">
                  <a:extLst>
                    <a:ext uri="{9D8B030D-6E8A-4147-A177-3AD203B41FA5}">
                      <a16:colId xmlns:a16="http://schemas.microsoft.com/office/drawing/2014/main" val="412999385"/>
                    </a:ext>
                  </a:extLst>
                </a:gridCol>
              </a:tblGrid>
              <a:tr h="460045"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Experimental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Male mice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Female mice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45453"/>
                  </a:ext>
                </a:extLst>
              </a:tr>
              <a:tr h="594233"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018492"/>
                  </a:ext>
                </a:extLst>
              </a:tr>
              <a:tr h="4377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Vehicle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9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2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15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6C4D-CA5E-C9DE-3F9B-35F7A82BE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56972E-072B-C8A8-4A4B-ADD8AEFC6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Examples of effects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8DD51-B8C7-618C-8A93-245EF247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484" y="795647"/>
            <a:ext cx="1397000" cy="323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41386-16FD-E0B4-5292-C9DF5F0D33C6}"/>
              </a:ext>
            </a:extLst>
          </p:cNvPr>
          <p:cNvSpPr txBox="1"/>
          <p:nvPr/>
        </p:nvSpPr>
        <p:spPr>
          <a:xfrm>
            <a:off x="110006" y="6302358"/>
            <a:ext cx="119166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effect can someday be understood, not easily detectable and unsystematic</a:t>
            </a:r>
            <a:endParaRPr lang="en-GB" sz="2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6D8AF-9023-C6DB-AEF9-E98846F1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60" y="959818"/>
            <a:ext cx="7784257" cy="327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EAC54-0B7B-E887-B1B2-FD4880906DB3}"/>
              </a:ext>
            </a:extLst>
          </p:cNvPr>
          <p:cNvSpPr txBox="1"/>
          <p:nvPr/>
        </p:nvSpPr>
        <p:spPr>
          <a:xfrm>
            <a:off x="23251" y="4813537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metastases in the treated group: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8638A-4A00-2356-423C-F9A6D754B99D}"/>
              </a:ext>
            </a:extLst>
          </p:cNvPr>
          <p:cNvSpPr txBox="1"/>
          <p:nvPr/>
        </p:nvSpPr>
        <p:spPr>
          <a:xfrm>
            <a:off x="23250" y="5350359"/>
            <a:ext cx="62458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N° of metastase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s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vehicle: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A3396-4A92-12AF-3637-748C7FBDCC6C}"/>
              </a:ext>
            </a:extLst>
          </p:cNvPr>
          <p:cNvSpPr txBox="1"/>
          <p:nvPr/>
        </p:nvSpPr>
        <p:spPr>
          <a:xfrm>
            <a:off x="2324508" y="4169535"/>
            <a:ext cx="2641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Number of metastases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A217E-637A-6BBD-D5A3-05D23D21A65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575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D88-035B-9F1C-BBBB-0A6A76739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009D1F-8007-6F83-C014-427453E17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Different sources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4DB57-4E49-5976-B8F9-013936CAA626}"/>
              </a:ext>
            </a:extLst>
          </p:cNvPr>
          <p:cNvSpPr txBox="1"/>
          <p:nvPr/>
        </p:nvSpPr>
        <p:spPr>
          <a:xfrm>
            <a:off x="63511" y="1071967"/>
            <a:ext cx="3563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Treatment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0EC0A-8000-B06F-A7DE-D7FEF0A4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4" y="2495226"/>
            <a:ext cx="3433736" cy="2575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90F2C-82E8-F21D-A85F-1969A1AC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66" y="3239147"/>
            <a:ext cx="1107597" cy="10532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48A06-6C3D-473A-E47D-0B5212F6016A}"/>
              </a:ext>
            </a:extLst>
          </p:cNvPr>
          <p:cNvCxnSpPr>
            <a:cxnSpLocks/>
          </p:cNvCxnSpPr>
          <p:nvPr/>
        </p:nvCxnSpPr>
        <p:spPr>
          <a:xfrm flipV="1">
            <a:off x="5052449" y="2634713"/>
            <a:ext cx="960895" cy="1115876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F395D9-6044-9B05-0C0B-8A1CBBB7860C}"/>
              </a:ext>
            </a:extLst>
          </p:cNvPr>
          <p:cNvSpPr txBox="1"/>
          <p:nvPr/>
        </p:nvSpPr>
        <p:spPr>
          <a:xfrm>
            <a:off x="6078783" y="2334192"/>
            <a:ext cx="359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Carboplatin + Tamoxifen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2E11C-DED3-237B-11C6-9843140363E5}"/>
              </a:ext>
            </a:extLst>
          </p:cNvPr>
          <p:cNvSpPr txBox="1"/>
          <p:nvPr/>
        </p:nvSpPr>
        <p:spPr>
          <a:xfrm>
            <a:off x="6140775" y="4835468"/>
            <a:ext cx="30376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Carboplatin alone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25FFB-3231-4D1D-3CAC-021E33CA4DA3}"/>
              </a:ext>
            </a:extLst>
          </p:cNvPr>
          <p:cNvCxnSpPr>
            <a:cxnSpLocks/>
          </p:cNvCxnSpPr>
          <p:nvPr/>
        </p:nvCxnSpPr>
        <p:spPr>
          <a:xfrm>
            <a:off x="5055766" y="3767378"/>
            <a:ext cx="942079" cy="1287652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5495CBF-0E8D-19E2-2364-9EA006B70A9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70944" y="2565025"/>
            <a:ext cx="998107" cy="874935"/>
          </a:xfrm>
          <a:prstGeom prst="bentConnector2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DE228EE-AB0D-82AF-3F5A-253C5815B669}"/>
              </a:ext>
            </a:extLst>
          </p:cNvPr>
          <p:cNvCxnSpPr>
            <a:cxnSpLocks/>
          </p:cNvCxnSpPr>
          <p:nvPr/>
        </p:nvCxnSpPr>
        <p:spPr>
          <a:xfrm flipV="1">
            <a:off x="9652001" y="4231959"/>
            <a:ext cx="1044000" cy="900000"/>
          </a:xfrm>
          <a:prstGeom prst="bentConnector2">
            <a:avLst/>
          </a:prstGeom>
          <a:ln w="254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02B59-4677-8DB9-445D-4BB83E2796A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23597D0-2404-38A1-BC4B-3E7A1A74ED85}"/>
              </a:ext>
            </a:extLst>
          </p:cNvPr>
          <p:cNvSpPr/>
          <p:nvPr/>
        </p:nvSpPr>
        <p:spPr>
          <a:xfrm>
            <a:off x="9757611" y="3429000"/>
            <a:ext cx="1840831" cy="8029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45044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4936B-3A6E-70E4-493A-6216FC48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1CA113-50B5-EB1F-621B-B5D4B9CBE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Different sources of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609C4-DB98-90AC-9045-F83D4939FA67}"/>
              </a:ext>
            </a:extLst>
          </p:cNvPr>
          <p:cNvSpPr txBox="1"/>
          <p:nvPr/>
        </p:nvSpPr>
        <p:spPr>
          <a:xfrm>
            <a:off x="63511" y="1071967"/>
            <a:ext cx="1150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Environment and features of experimental units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2A336-8D69-5D58-870B-9B01E998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86" y="2341046"/>
            <a:ext cx="10080000" cy="36252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8A80F-5B93-777F-3B09-95983401E0A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62823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customXml/itemProps2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489</TotalTime>
  <Words>1022</Words>
  <Application>Microsoft Macintosh PowerPoint</Application>
  <PresentationFormat>Widescreen</PresentationFormat>
  <Paragraphs>160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F37 Hybrid Medium</vt:lpstr>
      <vt:lpstr>Open Sans</vt:lpstr>
      <vt:lpstr>Poppins</vt:lpstr>
      <vt:lpstr>Wingdings</vt:lpstr>
      <vt:lpstr>Title slides</vt:lpstr>
      <vt:lpstr>PowerPoint Presentation</vt:lpstr>
      <vt:lpstr>PowerPoint Presentation</vt:lpstr>
      <vt:lpstr>Effects</vt:lpstr>
      <vt:lpstr>Definition</vt:lpstr>
      <vt:lpstr>Examples of effects</vt:lpstr>
      <vt:lpstr>Examples of effects</vt:lpstr>
      <vt:lpstr>Examples of effects</vt:lpstr>
      <vt:lpstr>Different sources of effects</vt:lpstr>
      <vt:lpstr>Different sources of effects</vt:lpstr>
      <vt:lpstr>Different sources of effects</vt:lpstr>
      <vt:lpstr>Classification of effects</vt:lpstr>
      <vt:lpstr>Classification of effects</vt:lpstr>
      <vt:lpstr>PowerPoint Presentation</vt:lpstr>
      <vt:lpstr>Regression models</vt:lpstr>
      <vt:lpstr>Definition</vt:lpstr>
      <vt:lpstr>Definition</vt:lpstr>
      <vt:lpstr>Examples of regression models</vt:lpstr>
      <vt:lpstr>PowerPoint Presentation</vt:lpstr>
      <vt:lpstr>PowerPoint Presentation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115</cp:revision>
  <dcterms:created xsi:type="dcterms:W3CDTF">2025-02-12T13:20:22Z</dcterms:created>
  <dcterms:modified xsi:type="dcterms:W3CDTF">2025-02-12T21:48:59Z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